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omments/modernComment_110_FA061C23.xml" ContentType="application/vnd.ms-powerpoint.comments+xml"/>
  <Override PartName="/ppt/comments/modernComment_111_132BAF7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853" r:id="rId2"/>
  </p:sldMasterIdLst>
  <p:sldIdLst>
    <p:sldId id="256" r:id="rId3"/>
    <p:sldId id="261" r:id="rId4"/>
    <p:sldId id="264" r:id="rId5"/>
    <p:sldId id="262" r:id="rId6"/>
    <p:sldId id="259" r:id="rId7"/>
    <p:sldId id="263" r:id="rId8"/>
    <p:sldId id="257" r:id="rId9"/>
    <p:sldId id="260" r:id="rId10"/>
    <p:sldId id="258" r:id="rId11"/>
    <p:sldId id="267" r:id="rId12"/>
    <p:sldId id="265" r:id="rId13"/>
    <p:sldId id="266" r:id="rId14"/>
    <p:sldId id="268" r:id="rId15"/>
    <p:sldId id="270" r:id="rId16"/>
    <p:sldId id="274" r:id="rId17"/>
    <p:sldId id="275" r:id="rId18"/>
    <p:sldId id="271" r:id="rId19"/>
    <p:sldId id="272" r:id="rId20"/>
    <p:sldId id="273" r:id="rId21"/>
    <p:sldId id="279"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E0203-E871-2A30-74FD-4A755884528C}" name="Janine Jordan" initials="JJ" userId="S::jjordan@cityoflaramie.org::0713aa9a-da12-4b81-82f7-870c234ac4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5" d="100"/>
          <a:sy n="125" d="100"/>
        </p:scale>
        <p:origin x="119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omments/modernComment_110_FA061C23.xml><?xml version="1.0" encoding="utf-8"?>
<p188:cmLst xmlns:a="http://schemas.openxmlformats.org/drawingml/2006/main" xmlns:r="http://schemas.openxmlformats.org/officeDocument/2006/relationships" xmlns:p188="http://schemas.microsoft.com/office/powerpoint/2018/8/main">
  <p188:cm id="{CB2286DC-22E7-44EF-95A6-18C991FC27B9}" authorId="{F1AE0203-E871-2A30-74FD-4A755884528C}" created="2023-07-06T01:52:59.861">
    <pc:sldMkLst xmlns:pc="http://schemas.microsoft.com/office/powerpoint/2013/main/command">
      <pc:docMk/>
      <pc:sldMk cId="4194704419" sldId="272"/>
    </pc:sldMkLst>
    <p188:txBody>
      <a:bodyPr/>
      <a:lstStyle/>
      <a:p>
        <a:r>
          <a:rPr lang="en-US"/>
          <a:t>Love this heat map. Is it possible to show a county wide heat map too?</a:t>
        </a:r>
      </a:p>
    </p188:txBody>
  </p188:cm>
</p188:cmLst>
</file>

<file path=ppt/comments/modernComment_111_132BAF70.xml><?xml version="1.0" encoding="utf-8"?>
<p188:cmLst xmlns:a="http://schemas.openxmlformats.org/drawingml/2006/main" xmlns:r="http://schemas.openxmlformats.org/officeDocument/2006/relationships" xmlns:p188="http://schemas.microsoft.com/office/powerpoint/2018/8/main">
  <p188:cm id="{D566CBAF-E110-4A0B-8A60-D3D9F8DA22F6}" authorId="{F1AE0203-E871-2A30-74FD-4A755884528C}" created="2023-07-06T01:52:24.581">
    <pc:sldMkLst xmlns:pc="http://schemas.microsoft.com/office/powerpoint/2013/main/command">
      <pc:docMk/>
      <pc:sldMk cId="321630064" sldId="273"/>
    </pc:sldMkLst>
    <p188:txBody>
      <a:bodyPr/>
      <a:lstStyle/>
      <a:p>
        <a:r>
          <a:rPr lang="en-US"/>
          <a:t>Are these stats for Albany County only, or Laramie only</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4849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7476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1909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989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3BEF823-48A5-43FC-BE03-E79964288B41}" type="datetimeFigureOut">
              <a:rPr lang="en-US" smtClean="0"/>
              <a:t>7/6/2023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497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01880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75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55442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03604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4165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38104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92138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74992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9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183311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53BEF823-48A5-43FC-BE03-E79964288B41}" type="datetimeFigureOut">
              <a:rPr lang="en-US" smtClean="0"/>
              <a:pPr algn="r"/>
              <a:t>7/6/2023</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80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310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7456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7775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5315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0047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9369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7/6/2023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0368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7/6/2023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89891301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7" r:id="rId7"/>
    <p:sldLayoutId id="2147483728" r:id="rId8"/>
    <p:sldLayoutId id="2147483729" r:id="rId9"/>
    <p:sldLayoutId id="2147483730" r:id="rId10"/>
    <p:sldLayoutId id="2147483731" r:id="rId11"/>
    <p:sldLayoutId id="214748373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04E684-10F4-4CC3-A0B9-F03AA7BE37CF}" type="datetimeFigureOut">
              <a:rPr lang="en-US" smtClean="0"/>
              <a:t>7/6/2023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845F5A-061D-4825-9AE9-D7794091C6C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259586"/>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0_FA061C2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1_132BAF7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health.wyo.gov/publichealth/prevention/substanceabuseandsuicide/opioid-information-wyoming/non-fatal-drug-overdoses/"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up of denim cloth texture">
            <a:extLst>
              <a:ext uri="{FF2B5EF4-FFF2-40B4-BE49-F238E27FC236}">
                <a16:creationId xmlns:a16="http://schemas.microsoft.com/office/drawing/2014/main" id="{2A8CA3F9-9501-754A-C3DE-7D49F749BB85}"/>
              </a:ext>
            </a:extLst>
          </p:cNvPr>
          <p:cNvPicPr>
            <a:picLocks noChangeAspect="1"/>
          </p:cNvPicPr>
          <p:nvPr/>
        </p:nvPicPr>
        <p:blipFill rotWithShape="1">
          <a:blip r:embed="rId2">
            <a:alphaModFix amt="33000"/>
          </a:blip>
          <a:srcRect t="11735" b="11735"/>
          <a:stretch/>
        </p:blipFill>
        <p:spPr>
          <a:xfrm>
            <a:off x="20" y="10"/>
            <a:ext cx="12191980" cy="6857990"/>
          </a:xfrm>
          <a:prstGeom prst="rect">
            <a:avLst/>
          </a:prstGeom>
        </p:spPr>
      </p:pic>
      <p:sp>
        <p:nvSpPr>
          <p:cNvPr id="2" name="Title 1">
            <a:extLst>
              <a:ext uri="{FF2B5EF4-FFF2-40B4-BE49-F238E27FC236}">
                <a16:creationId xmlns:a16="http://schemas.microsoft.com/office/drawing/2014/main" id="{341EE1A6-B87C-4F24-9A8A-CA29E97F5F8C}"/>
              </a:ext>
            </a:extLst>
          </p:cNvPr>
          <p:cNvSpPr>
            <a:spLocks noGrp="1"/>
          </p:cNvSpPr>
          <p:nvPr>
            <p:ph type="ctrTitle"/>
          </p:nvPr>
        </p:nvSpPr>
        <p:spPr>
          <a:xfrm>
            <a:off x="1078992" y="1143000"/>
            <a:ext cx="9052560" cy="3546179"/>
          </a:xfrm>
        </p:spPr>
        <p:txBody>
          <a:bodyPr>
            <a:normAutofit/>
          </a:bodyPr>
          <a:lstStyle/>
          <a:p>
            <a:r>
              <a:rPr lang="en-US" dirty="0"/>
              <a:t>Fentanyl</a:t>
            </a:r>
          </a:p>
        </p:txBody>
      </p:sp>
      <p:sp>
        <p:nvSpPr>
          <p:cNvPr id="3" name="Subtitle 2">
            <a:extLst>
              <a:ext uri="{FF2B5EF4-FFF2-40B4-BE49-F238E27FC236}">
                <a16:creationId xmlns:a16="http://schemas.microsoft.com/office/drawing/2014/main" id="{97BBB5FE-7803-4698-880F-9E2E17E25B4F}"/>
              </a:ext>
            </a:extLst>
          </p:cNvPr>
          <p:cNvSpPr>
            <a:spLocks noGrp="1"/>
          </p:cNvSpPr>
          <p:nvPr>
            <p:ph type="subTitle" idx="1"/>
          </p:nvPr>
        </p:nvSpPr>
        <p:spPr>
          <a:xfrm>
            <a:off x="1078992" y="5010912"/>
            <a:ext cx="9052560" cy="704088"/>
          </a:xfrm>
        </p:spPr>
        <p:txBody>
          <a:bodyPr>
            <a:normAutofit/>
          </a:bodyPr>
          <a:lstStyle/>
          <a:p>
            <a:r>
              <a:rPr lang="en-US" dirty="0"/>
              <a:t>Special Agent Chip Cirillo</a:t>
            </a:r>
          </a:p>
          <a:p>
            <a:r>
              <a:rPr lang="en-US" dirty="0"/>
              <a:t>DCI/Southeast Enforcement Team</a:t>
            </a:r>
          </a:p>
        </p:txBody>
      </p:sp>
      <p:cxnSp>
        <p:nvCxnSpPr>
          <p:cNvPr id="16" name="Straight Connector 15">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855438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44B1A-8FBD-4871-89F1-DA354E21D741}"/>
              </a:ext>
            </a:extLst>
          </p:cNvPr>
          <p:cNvSpPr>
            <a:spLocks noGrp="1"/>
          </p:cNvSpPr>
          <p:nvPr>
            <p:ph type="title"/>
          </p:nvPr>
        </p:nvSpPr>
        <p:spPr>
          <a:xfrm>
            <a:off x="758952" y="3928374"/>
            <a:ext cx="3888994" cy="2033652"/>
          </a:xfrm>
        </p:spPr>
        <p:txBody>
          <a:bodyPr>
            <a:normAutofit/>
          </a:bodyPr>
          <a:lstStyle/>
          <a:p>
            <a:r>
              <a:rPr lang="en-US" dirty="0"/>
              <a:t>Prices</a:t>
            </a:r>
          </a:p>
        </p:txBody>
      </p:sp>
      <p:pic>
        <p:nvPicPr>
          <p:cNvPr id="7" name="Content Placeholder 6">
            <a:extLst>
              <a:ext uri="{FF2B5EF4-FFF2-40B4-BE49-F238E27FC236}">
                <a16:creationId xmlns:a16="http://schemas.microsoft.com/office/drawing/2014/main" id="{03D917F7-143D-47E6-89FB-2341FED8DA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9631" y="3359150"/>
            <a:ext cx="2428875" cy="1876425"/>
          </a:xfrm>
        </p:spPr>
      </p:pic>
      <p:sp>
        <p:nvSpPr>
          <p:cNvPr id="14" name="Rectangle 13">
            <a:extLst>
              <a:ext uri="{FF2B5EF4-FFF2-40B4-BE49-F238E27FC236}">
                <a16:creationId xmlns:a16="http://schemas.microsoft.com/office/drawing/2014/main" id="{5EF13EA1-F66C-4347-AEBF-A5438DF27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
            <a:ext cx="12191999" cy="3474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DEA1C393-92B3-4547-9156-19BA5495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36" y="442291"/>
            <a:ext cx="10058679" cy="2590110"/>
          </a:xfrm>
          <a:prstGeom prst="rect">
            <a:avLst/>
          </a:prstGeom>
        </p:spPr>
      </p:pic>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2" y="132777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3764969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CEB4-28B2-4422-9C79-BD853E88A185}"/>
              </a:ext>
            </a:extLst>
          </p:cNvPr>
          <p:cNvSpPr>
            <a:spLocks noGrp="1"/>
          </p:cNvSpPr>
          <p:nvPr>
            <p:ph type="title"/>
          </p:nvPr>
        </p:nvSpPr>
        <p:spPr/>
        <p:txBody>
          <a:bodyPr/>
          <a:lstStyle/>
          <a:p>
            <a:r>
              <a:rPr lang="en-US" dirty="0"/>
              <a:t>Crime</a:t>
            </a:r>
          </a:p>
        </p:txBody>
      </p:sp>
      <p:sp>
        <p:nvSpPr>
          <p:cNvPr id="3" name="Content Placeholder 2">
            <a:extLst>
              <a:ext uri="{FF2B5EF4-FFF2-40B4-BE49-F238E27FC236}">
                <a16:creationId xmlns:a16="http://schemas.microsoft.com/office/drawing/2014/main" id="{DB41B8C3-835A-41E8-8420-8E182ABADF3F}"/>
              </a:ext>
            </a:extLst>
          </p:cNvPr>
          <p:cNvSpPr>
            <a:spLocks noGrp="1"/>
          </p:cNvSpPr>
          <p:nvPr>
            <p:ph idx="1"/>
          </p:nvPr>
        </p:nvSpPr>
        <p:spPr/>
        <p:txBody>
          <a:bodyPr/>
          <a:lstStyle/>
          <a:p>
            <a:r>
              <a:rPr lang="en-US" dirty="0"/>
              <a:t>The largest change from 2016 to 2020 was in Montana where violent crime increased by 19% and property crime decreased by 13%.</a:t>
            </a:r>
          </a:p>
          <a:p>
            <a:r>
              <a:rPr lang="en-US" dirty="0"/>
              <a:t> Additionally, property crime decreased in Utah by 13% while it increased by 9% in Colorado. </a:t>
            </a:r>
          </a:p>
          <a:p>
            <a:r>
              <a:rPr lang="en-US" dirty="0"/>
              <a:t>Violent crime increased in Colorado and Utah from 2016 to 2020 by 9% and 6% respectively.</a:t>
            </a:r>
          </a:p>
          <a:p>
            <a:r>
              <a:rPr lang="en-US" dirty="0"/>
              <a:t> In Wyoming, incidents based on NIBRS reporting was only available in 2020, so comparisons are not available.</a:t>
            </a:r>
          </a:p>
        </p:txBody>
      </p:sp>
    </p:spTree>
    <p:extLst>
      <p:ext uri="{BB962C8B-B14F-4D97-AF65-F5344CB8AC3E}">
        <p14:creationId xmlns:p14="http://schemas.microsoft.com/office/powerpoint/2010/main" val="396371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4E89-2BAF-4551-BA14-7AA766405CDB}"/>
              </a:ext>
            </a:extLst>
          </p:cNvPr>
          <p:cNvSpPr>
            <a:spLocks noGrp="1"/>
          </p:cNvSpPr>
          <p:nvPr>
            <p:ph type="title"/>
          </p:nvPr>
        </p:nvSpPr>
        <p:spPr/>
        <p:txBody>
          <a:bodyPr/>
          <a:lstStyle/>
          <a:p>
            <a:r>
              <a:rPr lang="en-US" dirty="0"/>
              <a:t>Violent Crime</a:t>
            </a:r>
          </a:p>
        </p:txBody>
      </p:sp>
      <p:sp>
        <p:nvSpPr>
          <p:cNvPr id="3" name="Content Placeholder 2">
            <a:extLst>
              <a:ext uri="{FF2B5EF4-FFF2-40B4-BE49-F238E27FC236}">
                <a16:creationId xmlns:a16="http://schemas.microsoft.com/office/drawing/2014/main" id="{2542BD86-7B81-4882-9FEE-664A8CBBC476}"/>
              </a:ext>
            </a:extLst>
          </p:cNvPr>
          <p:cNvSpPr>
            <a:spLocks noGrp="1"/>
          </p:cNvSpPr>
          <p:nvPr>
            <p:ph idx="1"/>
          </p:nvPr>
        </p:nvSpPr>
        <p:spPr>
          <a:xfrm>
            <a:off x="1024128" y="1621766"/>
            <a:ext cx="9720073" cy="3726611"/>
          </a:xfrm>
        </p:spPr>
        <p:txBody>
          <a:bodyPr>
            <a:normAutofit/>
          </a:bodyPr>
          <a:lstStyle/>
          <a:p>
            <a:endParaRPr lang="en-US" dirty="0"/>
          </a:p>
          <a:p>
            <a:endParaRPr lang="en-US" dirty="0"/>
          </a:p>
          <a:p>
            <a:endParaRPr lang="en-US" dirty="0"/>
          </a:p>
          <a:p>
            <a:r>
              <a:rPr lang="en-US" dirty="0"/>
              <a:t>The violent crime rate increased significantly in Colorado (344 in 2016 to 423 in 2020) and Montana (374 in 2016 to 470 in 2020), slightly increased in Utah (243 in 2016 to 261 in 2020) and decreased in Wyoming (245 in 2016 to 234 in 2020). </a:t>
            </a:r>
          </a:p>
          <a:p>
            <a:r>
              <a:rPr lang="en-US" dirty="0"/>
              <a:t>Crime rates are based on 100,00 incidents per person. The violent crime rate in 2020 in Colorado (423) and Montana (470) were higher than the United States rate (399).</a:t>
            </a:r>
          </a:p>
        </p:txBody>
      </p:sp>
    </p:spTree>
    <p:extLst>
      <p:ext uri="{BB962C8B-B14F-4D97-AF65-F5344CB8AC3E}">
        <p14:creationId xmlns:p14="http://schemas.microsoft.com/office/powerpoint/2010/main" val="3804742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CB21-6BA6-48E1-97A2-F31D6BBC5C1B}"/>
              </a:ext>
            </a:extLst>
          </p:cNvPr>
          <p:cNvSpPr>
            <a:spLocks noGrp="1"/>
          </p:cNvSpPr>
          <p:nvPr>
            <p:ph type="title"/>
          </p:nvPr>
        </p:nvSpPr>
        <p:spPr>
          <a:xfrm>
            <a:off x="758951" y="758952"/>
            <a:ext cx="2743373" cy="1795712"/>
          </a:xfrm>
        </p:spPr>
        <p:txBody>
          <a:bodyPr/>
          <a:lstStyle/>
          <a:p>
            <a:r>
              <a:rPr lang="en-US" dirty="0" err="1"/>
              <a:t>DeathS</a:t>
            </a:r>
            <a:endParaRPr lang="en-US" dirty="0"/>
          </a:p>
        </p:txBody>
      </p:sp>
      <p:pic>
        <p:nvPicPr>
          <p:cNvPr id="5" name="Content Placeholder 4" descr="Chart, bar chart&#10;&#10;Description automatically generated">
            <a:extLst>
              <a:ext uri="{FF2B5EF4-FFF2-40B4-BE49-F238E27FC236}">
                <a16:creationId xmlns:a16="http://schemas.microsoft.com/office/drawing/2014/main" id="{2B285908-B7B4-47A9-A4FB-3EC0E7C41B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8942" y="1716657"/>
            <a:ext cx="7788529" cy="4826444"/>
          </a:xfrm>
        </p:spPr>
      </p:pic>
    </p:spTree>
    <p:extLst>
      <p:ext uri="{BB962C8B-B14F-4D97-AF65-F5344CB8AC3E}">
        <p14:creationId xmlns:p14="http://schemas.microsoft.com/office/powerpoint/2010/main" val="258043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49185"/>
            <a:ext cx="6114288" cy="1587987"/>
          </a:xfrm>
        </p:spPr>
        <p:txBody>
          <a:bodyPr>
            <a:normAutofit fontScale="90000"/>
          </a:bodyPr>
          <a:lstStyle/>
          <a:p>
            <a:r>
              <a:rPr lang="en-US" dirty="0"/>
              <a:t>Drug Overdose Dashboard-Wyoming Department of Health</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56" r="1" b="50934"/>
          <a:stretch/>
        </p:blipFill>
        <p:spPr>
          <a:xfrm>
            <a:off x="6205728" y="79248"/>
            <a:ext cx="5888736" cy="5708174"/>
          </a:xfrm>
        </p:spPr>
      </p:pic>
      <p:pic>
        <p:nvPicPr>
          <p:cNvPr id="3" name="Picture 2">
            <a:extLst>
              <a:ext uri="{FF2B5EF4-FFF2-40B4-BE49-F238E27FC236}">
                <a16:creationId xmlns:a16="http://schemas.microsoft.com/office/drawing/2014/main" id="{9FD9FDD1-C410-E006-A379-E7528E6DC96A}"/>
              </a:ext>
            </a:extLst>
          </p:cNvPr>
          <p:cNvPicPr>
            <a:picLocks noChangeAspect="1"/>
          </p:cNvPicPr>
          <p:nvPr/>
        </p:nvPicPr>
        <p:blipFill rotWithShape="1">
          <a:blip r:embed="rId3"/>
          <a:srcRect l="166" t="48949"/>
          <a:stretch/>
        </p:blipFill>
        <p:spPr>
          <a:xfrm>
            <a:off x="749807" y="1550670"/>
            <a:ext cx="5187697" cy="5258146"/>
          </a:xfrm>
          <a:prstGeom prst="rect">
            <a:avLst/>
          </a:prstGeom>
        </p:spPr>
      </p:pic>
    </p:spTree>
    <p:extLst>
      <p:ext uri="{BB962C8B-B14F-4D97-AF65-F5344CB8AC3E}">
        <p14:creationId xmlns:p14="http://schemas.microsoft.com/office/powerpoint/2010/main" val="16006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Wyoming Overdoses for the </a:t>
            </a:r>
            <a:r>
              <a:rPr lang="en-US" dirty="0" err="1"/>
              <a:t>moNTh</a:t>
            </a:r>
            <a:r>
              <a:rPr lang="en-US" dirty="0"/>
              <a:t> of May, 2023</a:t>
            </a:r>
          </a:p>
        </p:txBody>
      </p:sp>
      <p:sp>
        <p:nvSpPr>
          <p:cNvPr id="3" name="Content Placeholder 2"/>
          <p:cNvSpPr>
            <a:spLocks noGrp="1"/>
          </p:cNvSpPr>
          <p:nvPr>
            <p:ph idx="1"/>
          </p:nvPr>
        </p:nvSpPr>
        <p:spPr>
          <a:xfrm>
            <a:off x="1024128" y="3165894"/>
            <a:ext cx="9720073" cy="3143466"/>
          </a:xfrm>
        </p:spPr>
        <p:txBody>
          <a:bodyPr/>
          <a:lstStyle/>
          <a:p>
            <a:r>
              <a:rPr lang="en-US" dirty="0"/>
              <a:t>Non-fatal overdoses: 137, compared to 130 last month.</a:t>
            </a:r>
          </a:p>
          <a:p>
            <a:r>
              <a:rPr lang="en-US" dirty="0"/>
              <a:t>Total Naloxone use reported by EMS: 24</a:t>
            </a:r>
          </a:p>
          <a:p>
            <a:r>
              <a:rPr lang="en-US" dirty="0"/>
              <a:t>Top 5 Hot spot counties: Laramie (33), Natrona (26), Sweetwater (16), Fremont (12), Albany (12)</a:t>
            </a:r>
          </a:p>
          <a:p>
            <a:endParaRPr lang="en-US" dirty="0"/>
          </a:p>
        </p:txBody>
      </p:sp>
    </p:spTree>
    <p:extLst>
      <p:ext uri="{BB962C8B-B14F-4D97-AF65-F5344CB8AC3E}">
        <p14:creationId xmlns:p14="http://schemas.microsoft.com/office/powerpoint/2010/main" val="371690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to Date Fatal Overdoses:</a:t>
            </a:r>
          </a:p>
        </p:txBody>
      </p:sp>
      <p:sp>
        <p:nvSpPr>
          <p:cNvPr id="3" name="Content Placeholder 2"/>
          <p:cNvSpPr>
            <a:spLocks noGrp="1"/>
          </p:cNvSpPr>
          <p:nvPr>
            <p:ph idx="1"/>
          </p:nvPr>
        </p:nvSpPr>
        <p:spPr/>
        <p:txBody>
          <a:bodyPr/>
          <a:lstStyle/>
          <a:p>
            <a:r>
              <a:rPr lang="en-US" dirty="0"/>
              <a:t>Data provided by Vital Statistics shows a YTD total of 55 fatal overdoses in Wyoming since January 1, 2023. </a:t>
            </a:r>
          </a:p>
          <a:p>
            <a:r>
              <a:rPr lang="en-US" dirty="0"/>
              <a:t>Of the 55 reported deaths during this time, 21 involved “other” or multiple drug toxicity; </a:t>
            </a:r>
          </a:p>
          <a:p>
            <a:r>
              <a:rPr lang="en-US" dirty="0"/>
              <a:t>15 involved fentanyl or a multiple drug toxicity including fentanyl; </a:t>
            </a:r>
          </a:p>
          <a:p>
            <a:r>
              <a:rPr lang="en-US" dirty="0"/>
              <a:t>10 involved methamphetamine; </a:t>
            </a:r>
          </a:p>
          <a:p>
            <a:r>
              <a:rPr lang="en-US" dirty="0"/>
              <a:t>2 involved prescription drugs; </a:t>
            </a:r>
          </a:p>
          <a:p>
            <a:r>
              <a:rPr lang="en-US" dirty="0"/>
              <a:t>1 involved cocaine and 1 involved alcohol;</a:t>
            </a:r>
          </a:p>
          <a:p>
            <a:r>
              <a:rPr lang="en-US" dirty="0"/>
              <a:t>5 were unknown, as of yet.</a:t>
            </a:r>
          </a:p>
          <a:p>
            <a:endParaRPr lang="en-US" dirty="0"/>
          </a:p>
        </p:txBody>
      </p:sp>
    </p:spTree>
    <p:extLst>
      <p:ext uri="{BB962C8B-B14F-4D97-AF65-F5344CB8AC3E}">
        <p14:creationId xmlns:p14="http://schemas.microsoft.com/office/powerpoint/2010/main" val="163603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0552" y="250166"/>
            <a:ext cx="11335108" cy="6392174"/>
          </a:xfrm>
        </p:spPr>
      </p:pic>
    </p:spTree>
    <p:extLst>
      <p:ext uri="{BB962C8B-B14F-4D97-AF65-F5344CB8AC3E}">
        <p14:creationId xmlns:p14="http://schemas.microsoft.com/office/powerpoint/2010/main" val="224714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189" y="293298"/>
            <a:ext cx="11395494" cy="6211019"/>
          </a:xfrm>
        </p:spPr>
      </p:pic>
    </p:spTree>
    <p:extLst>
      <p:ext uri="{BB962C8B-B14F-4D97-AF65-F5344CB8AC3E}">
        <p14:creationId xmlns:p14="http://schemas.microsoft.com/office/powerpoint/2010/main" val="4194704419"/>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694" y="301925"/>
            <a:ext cx="11231593" cy="6314534"/>
          </a:xfrm>
        </p:spPr>
      </p:pic>
    </p:spTree>
    <p:extLst>
      <p:ext uri="{BB962C8B-B14F-4D97-AF65-F5344CB8AC3E}">
        <p14:creationId xmlns:p14="http://schemas.microsoft.com/office/powerpoint/2010/main" val="32163006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E717-109F-416C-998E-E468962D9910}"/>
              </a:ext>
            </a:extLst>
          </p:cNvPr>
          <p:cNvSpPr>
            <a:spLocks noGrp="1"/>
          </p:cNvSpPr>
          <p:nvPr>
            <p:ph type="title"/>
          </p:nvPr>
        </p:nvSpPr>
        <p:spPr/>
        <p:txBody>
          <a:bodyPr/>
          <a:lstStyle/>
          <a:p>
            <a:r>
              <a:rPr lang="en-US" dirty="0"/>
              <a:t>RMHIDTA </a:t>
            </a:r>
            <a:r>
              <a:rPr lang="en-US" sz="2800" dirty="0"/>
              <a:t>(Rocky Mountain High Intensity Drug Trafficking Area)</a:t>
            </a:r>
          </a:p>
        </p:txBody>
      </p:sp>
      <p:sp>
        <p:nvSpPr>
          <p:cNvPr id="3" name="Content Placeholder 2">
            <a:extLst>
              <a:ext uri="{FF2B5EF4-FFF2-40B4-BE49-F238E27FC236}">
                <a16:creationId xmlns:a16="http://schemas.microsoft.com/office/drawing/2014/main" id="{4011219D-D3C1-41A6-BF2C-9B5C9482B196}"/>
              </a:ext>
            </a:extLst>
          </p:cNvPr>
          <p:cNvSpPr>
            <a:spLocks noGrp="1"/>
          </p:cNvSpPr>
          <p:nvPr>
            <p:ph idx="1"/>
          </p:nvPr>
        </p:nvSpPr>
        <p:spPr/>
        <p:txBody>
          <a:bodyPr>
            <a:normAutofit lnSpcReduction="10000"/>
          </a:bodyPr>
          <a:lstStyle/>
          <a:p>
            <a:r>
              <a:rPr lang="en-US" b="1" dirty="0"/>
              <a:t>THE ROCKY MOUNTAIN HIDTA REGION</a:t>
            </a:r>
            <a:r>
              <a:rPr lang="en-US" dirty="0"/>
              <a:t>-The RMHIDTA was established in 1996 and is responsible for supporting federal, state, local, and tribal law enforcement targeting drug trafficking and money laundering organizations in Colorado, Montana, Utah, and Wyoming. </a:t>
            </a:r>
          </a:p>
          <a:p>
            <a:r>
              <a:rPr lang="en-US" dirty="0"/>
              <a:t>The RMHIDTA is headquartered in Denver, CO. The RMHIDTA designated areas include 30 counties across the four states (see map): </a:t>
            </a:r>
          </a:p>
          <a:p>
            <a:r>
              <a:rPr lang="en-US" b="1" dirty="0"/>
              <a:t>Colorado</a:t>
            </a:r>
            <a:r>
              <a:rPr lang="en-US" dirty="0"/>
              <a:t>: Adams, Arapahoe, Denver, Douglas, Eagle, El Paso, Garfield, Jefferson, La Plata, Larimer, Mesa, Pueblo, and Weld </a:t>
            </a:r>
          </a:p>
          <a:p>
            <a:r>
              <a:rPr lang="en-US" b="1" dirty="0"/>
              <a:t>Montana</a:t>
            </a:r>
            <a:r>
              <a:rPr lang="en-US" dirty="0"/>
              <a:t>: Cascade, Flathead, Gallatin, Lewis &amp; Clark, Missoula, and Yellowstone Utah: Davis, Salt Lake, Utah, Washington, and Weber </a:t>
            </a:r>
          </a:p>
          <a:p>
            <a:r>
              <a:rPr lang="en-US" b="1" dirty="0"/>
              <a:t>Wyoming</a:t>
            </a:r>
            <a:r>
              <a:rPr lang="en-US" dirty="0"/>
              <a:t>: Albany, Campbell, Laramie, Natrona, Sweetwater, and Uinta</a:t>
            </a:r>
          </a:p>
        </p:txBody>
      </p:sp>
    </p:spTree>
    <p:extLst>
      <p:ext uri="{BB962C8B-B14F-4D97-AF65-F5344CB8AC3E}">
        <p14:creationId xmlns:p14="http://schemas.microsoft.com/office/powerpoint/2010/main" val="283113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Wyoming Department of Health</a:t>
            </a:r>
          </a:p>
        </p:txBody>
      </p:sp>
      <p:sp>
        <p:nvSpPr>
          <p:cNvPr id="3" name="Content Placeholder 2"/>
          <p:cNvSpPr>
            <a:spLocks noGrp="1"/>
          </p:cNvSpPr>
          <p:nvPr>
            <p:ph idx="1"/>
          </p:nvPr>
        </p:nvSpPr>
        <p:spPr/>
        <p:txBody>
          <a:bodyPr>
            <a:normAutofit fontScale="92500"/>
          </a:bodyPr>
          <a:lstStyle/>
          <a:p>
            <a:r>
              <a:rPr lang="en-US" dirty="0"/>
              <a:t>Data entered into ODMAP collected from Wyoming Department of Health, EMS and Vital Statistics. Qualitative analysis of the suspected drug is not conducted by EMS. </a:t>
            </a:r>
          </a:p>
          <a:p>
            <a:r>
              <a:rPr lang="en-US" dirty="0"/>
              <a:t>Patients are evaluated based on symptoms. It is important to understand that heroin, oxycodone, and fentanyl can manifest similar symptoms to first responders in the field. Stabilizing and transporting the patient to the emergency department is priority for EMS.</a:t>
            </a:r>
          </a:p>
          <a:p>
            <a:r>
              <a:rPr lang="en-US" dirty="0"/>
              <a:t>Fatal data for the month should not be considered complete until all toxicology is received by county coroners, then reported to Vital Statistics. This can take several weeks. EMS provides data on fatal overdoses within 24 hours, however the drug or drugs that caused the fatality are only suspected- not qualified by laboratory analysis.</a:t>
            </a:r>
          </a:p>
          <a:p>
            <a:r>
              <a:rPr lang="en-US" dirty="0"/>
              <a:t>Data provided under data use agreement with Wyoming Department of Health, Vital Statistics and Rules for EMS Reporting Requirements, Ch. 4-4-h-iii.</a:t>
            </a:r>
          </a:p>
          <a:p>
            <a:endParaRPr lang="en-US" dirty="0"/>
          </a:p>
          <a:p>
            <a:pPr marL="0" indent="0">
              <a:buNone/>
            </a:pPr>
            <a:endParaRPr lang="en-US" dirty="0"/>
          </a:p>
        </p:txBody>
      </p:sp>
    </p:spTree>
    <p:extLst>
      <p:ext uri="{BB962C8B-B14F-4D97-AF65-F5344CB8AC3E}">
        <p14:creationId xmlns:p14="http://schemas.microsoft.com/office/powerpoint/2010/main" val="326302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u="sng" dirty="0">
                <a:hlinkClick r:id="rId2"/>
              </a:rPr>
              <a:t>Drug Overdose Dashboard - Wyoming Department of Health</a:t>
            </a:r>
            <a:endParaRPr lang="en-US" dirty="0"/>
          </a:p>
          <a:p>
            <a:r>
              <a:rPr lang="en-US" dirty="0"/>
              <a:t>Wyoming Department of Health</a:t>
            </a:r>
          </a:p>
          <a:p>
            <a:r>
              <a:rPr lang="en-US" dirty="0"/>
              <a:t>EMS and Vital Statistics</a:t>
            </a:r>
          </a:p>
        </p:txBody>
      </p:sp>
    </p:spTree>
    <p:extLst>
      <p:ext uri="{BB962C8B-B14F-4D97-AF65-F5344CB8AC3E}">
        <p14:creationId xmlns:p14="http://schemas.microsoft.com/office/powerpoint/2010/main" val="1308419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3508" y="2286000"/>
            <a:ext cx="3961121" cy="4022725"/>
          </a:xfrm>
        </p:spPr>
      </p:pic>
    </p:spTree>
    <p:extLst>
      <p:ext uri="{BB962C8B-B14F-4D97-AF65-F5344CB8AC3E}">
        <p14:creationId xmlns:p14="http://schemas.microsoft.com/office/powerpoint/2010/main" val="11404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ACBA-53BD-4D4D-8237-FF01C2BB607F}"/>
              </a:ext>
            </a:extLst>
          </p:cNvPr>
          <p:cNvSpPr>
            <a:spLocks noGrp="1"/>
          </p:cNvSpPr>
          <p:nvPr>
            <p:ph type="title"/>
          </p:nvPr>
        </p:nvSpPr>
        <p:spPr/>
        <p:txBody>
          <a:bodyPr/>
          <a:lstStyle/>
          <a:p>
            <a:r>
              <a:rPr lang="en-US" dirty="0"/>
              <a:t>Drug Task Forces</a:t>
            </a:r>
          </a:p>
        </p:txBody>
      </p:sp>
      <p:sp>
        <p:nvSpPr>
          <p:cNvPr id="3" name="Content Placeholder 2">
            <a:extLst>
              <a:ext uri="{FF2B5EF4-FFF2-40B4-BE49-F238E27FC236}">
                <a16:creationId xmlns:a16="http://schemas.microsoft.com/office/drawing/2014/main" id="{462876DE-A4C6-48DD-8984-2A1C79915528}"/>
              </a:ext>
            </a:extLst>
          </p:cNvPr>
          <p:cNvSpPr>
            <a:spLocks noGrp="1"/>
          </p:cNvSpPr>
          <p:nvPr>
            <p:ph idx="1"/>
          </p:nvPr>
        </p:nvSpPr>
        <p:spPr/>
        <p:txBody>
          <a:bodyPr/>
          <a:lstStyle/>
          <a:p>
            <a:r>
              <a:rPr lang="en-US" dirty="0"/>
              <a:t>The RMHIDTA funds 23 drug task forces, four highway criminal interdiction programs, and one fugitive apprehension task force. </a:t>
            </a:r>
          </a:p>
          <a:p>
            <a:r>
              <a:rPr lang="en-US" dirty="0"/>
              <a:t>These 28 task forces are supported by three administrative divisions: management and coordination, training, and an investigative support center. </a:t>
            </a:r>
          </a:p>
          <a:p>
            <a:r>
              <a:rPr lang="en-US" dirty="0"/>
              <a:t>There are 11 federal, 15 state, and 110 local agencies directly working with RMHIDTA. </a:t>
            </a:r>
          </a:p>
        </p:txBody>
      </p:sp>
    </p:spTree>
    <p:extLst>
      <p:ext uri="{BB962C8B-B14F-4D97-AF65-F5344CB8AC3E}">
        <p14:creationId xmlns:p14="http://schemas.microsoft.com/office/powerpoint/2010/main" val="186601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21A6-7901-405B-B4A2-05328C0684B5}"/>
              </a:ext>
            </a:extLst>
          </p:cNvPr>
          <p:cNvSpPr>
            <a:spLocks noGrp="1"/>
          </p:cNvSpPr>
          <p:nvPr>
            <p:ph type="title"/>
          </p:nvPr>
        </p:nvSpPr>
        <p:spPr>
          <a:xfrm>
            <a:off x="758951" y="758952"/>
            <a:ext cx="4934483" cy="2846890"/>
          </a:xfrm>
        </p:spPr>
        <p:txBody>
          <a:bodyPr/>
          <a:lstStyle/>
          <a:p>
            <a:r>
              <a:rPr lang="en-US" dirty="0"/>
              <a:t>Area of Responsibility</a:t>
            </a:r>
          </a:p>
        </p:txBody>
      </p:sp>
      <p:sp>
        <p:nvSpPr>
          <p:cNvPr id="3" name="Content Placeholder 2">
            <a:extLst>
              <a:ext uri="{FF2B5EF4-FFF2-40B4-BE49-F238E27FC236}">
                <a16:creationId xmlns:a16="http://schemas.microsoft.com/office/drawing/2014/main" id="{703E9419-1394-4978-A8BA-BEB8831C17CF}"/>
              </a:ext>
            </a:extLst>
          </p:cNvPr>
          <p:cNvSpPr>
            <a:spLocks noGrp="1"/>
          </p:cNvSpPr>
          <p:nvPr>
            <p:ph idx="1"/>
          </p:nvPr>
        </p:nvSpPr>
        <p:spPr>
          <a:xfrm>
            <a:off x="646982" y="1897810"/>
            <a:ext cx="10097220" cy="4411549"/>
          </a:xfrm>
        </p:spPr>
        <p:txBody>
          <a:bodyPr>
            <a:normAutofit/>
          </a:bodyPr>
          <a:lstStyle/>
          <a:p>
            <a:endParaRPr lang="en-US" dirty="0"/>
          </a:p>
          <a:p>
            <a:pPr marL="0" indent="0">
              <a:buNone/>
            </a:pPr>
            <a:endParaRPr lang="en-US" dirty="0"/>
          </a:p>
          <a:p>
            <a:endParaRPr lang="en-US" dirty="0"/>
          </a:p>
          <a:p>
            <a:endParaRPr lang="en-US" dirty="0"/>
          </a:p>
          <a:p>
            <a:r>
              <a:rPr lang="en-US" dirty="0"/>
              <a:t>RMHIDTA covers an area of approximately 434,000 square miles. By comparison, states running north to south from Maine to South Carolina and east to west from New Jersey to Kentucky would all fit within the RMHIDTA region.</a:t>
            </a:r>
          </a:p>
        </p:txBody>
      </p:sp>
    </p:spTree>
    <p:extLst>
      <p:ext uri="{BB962C8B-B14F-4D97-AF65-F5344CB8AC3E}">
        <p14:creationId xmlns:p14="http://schemas.microsoft.com/office/powerpoint/2010/main" val="151437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BCC0F89A-3DBC-44D9-A193-424702EBD8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494" y="595223"/>
            <a:ext cx="7142671" cy="5771071"/>
          </a:xfrm>
          <a:prstGeom prst="rect">
            <a:avLst/>
          </a:prstGeom>
        </p:spPr>
      </p:pic>
    </p:spTree>
    <p:extLst>
      <p:ext uri="{BB962C8B-B14F-4D97-AF65-F5344CB8AC3E}">
        <p14:creationId xmlns:p14="http://schemas.microsoft.com/office/powerpoint/2010/main" val="286229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4BE3-EF2E-40E8-9B1A-41B3C81F134F}"/>
              </a:ext>
            </a:extLst>
          </p:cNvPr>
          <p:cNvSpPr>
            <a:spLocks noGrp="1"/>
          </p:cNvSpPr>
          <p:nvPr>
            <p:ph type="title"/>
          </p:nvPr>
        </p:nvSpPr>
        <p:spPr>
          <a:xfrm>
            <a:off x="1024128" y="585215"/>
            <a:ext cx="5773487" cy="2390897"/>
          </a:xfrm>
        </p:spPr>
        <p:txBody>
          <a:bodyPr/>
          <a:lstStyle/>
          <a:p>
            <a:r>
              <a:rPr lang="en-US" dirty="0"/>
              <a:t>Population</a:t>
            </a:r>
          </a:p>
        </p:txBody>
      </p:sp>
      <p:sp>
        <p:nvSpPr>
          <p:cNvPr id="3" name="Content Placeholder 2">
            <a:extLst>
              <a:ext uri="{FF2B5EF4-FFF2-40B4-BE49-F238E27FC236}">
                <a16:creationId xmlns:a16="http://schemas.microsoft.com/office/drawing/2014/main" id="{7BF35E7B-20FA-4264-AD66-FD8283AE1391}"/>
              </a:ext>
            </a:extLst>
          </p:cNvPr>
          <p:cNvSpPr>
            <a:spLocks noGrp="1"/>
          </p:cNvSpPr>
          <p:nvPr>
            <p:ph idx="1"/>
          </p:nvPr>
        </p:nvSpPr>
        <p:spPr>
          <a:xfrm>
            <a:off x="1024128" y="1915062"/>
            <a:ext cx="9720073" cy="4451231"/>
          </a:xfrm>
        </p:spPr>
        <p:txBody>
          <a:bodyPr>
            <a:normAutofit/>
          </a:bodyPr>
          <a:lstStyle/>
          <a:p>
            <a:endParaRPr lang="en-US" dirty="0"/>
          </a:p>
          <a:p>
            <a:endParaRPr lang="en-US" dirty="0"/>
          </a:p>
          <a:p>
            <a:endParaRPr lang="en-US" dirty="0"/>
          </a:p>
          <a:p>
            <a:endParaRPr lang="en-US" dirty="0"/>
          </a:p>
          <a:p>
            <a:r>
              <a:rPr lang="en-US" dirty="0"/>
              <a:t>The total population of the entire region is approximately 10.83 million, with three major metropolitan areas being Denver Metro (population roughly 3 million), Colorado Springs Metro (population roughly 755,000) and Salt Lake City Metro (population roughly 1.26 million).</a:t>
            </a:r>
          </a:p>
          <a:p>
            <a:r>
              <a:rPr lang="en-US" dirty="0"/>
              <a:t> Billings is the largest city in Montana (population roughly 110,000) and Cheyenne is the largest in Wyoming (population roughly 64,000). </a:t>
            </a:r>
          </a:p>
        </p:txBody>
      </p:sp>
    </p:spTree>
    <p:extLst>
      <p:ext uri="{BB962C8B-B14F-4D97-AF65-F5344CB8AC3E}">
        <p14:creationId xmlns:p14="http://schemas.microsoft.com/office/powerpoint/2010/main" val="38649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6D55B-126D-4981-9B99-A12C8975D6D4}"/>
              </a:ext>
            </a:extLst>
          </p:cNvPr>
          <p:cNvSpPr>
            <a:spLocks noGrp="1"/>
          </p:cNvSpPr>
          <p:nvPr>
            <p:ph type="title"/>
          </p:nvPr>
        </p:nvSpPr>
        <p:spPr/>
        <p:txBody>
          <a:bodyPr/>
          <a:lstStyle/>
          <a:p>
            <a:r>
              <a:rPr lang="en-US" dirty="0"/>
              <a:t>Most significant threat.</a:t>
            </a:r>
          </a:p>
        </p:txBody>
      </p:sp>
      <p:sp>
        <p:nvSpPr>
          <p:cNvPr id="3" name="Content Placeholder 2">
            <a:extLst>
              <a:ext uri="{FF2B5EF4-FFF2-40B4-BE49-F238E27FC236}">
                <a16:creationId xmlns:a16="http://schemas.microsoft.com/office/drawing/2014/main" id="{F0D77852-C900-4E45-9934-B8C331411D3D}"/>
              </a:ext>
            </a:extLst>
          </p:cNvPr>
          <p:cNvSpPr>
            <a:spLocks noGrp="1"/>
          </p:cNvSpPr>
          <p:nvPr>
            <p:ph idx="1"/>
          </p:nvPr>
        </p:nvSpPr>
        <p:spPr>
          <a:xfrm>
            <a:off x="5184648" y="758952"/>
            <a:ext cx="6245352" cy="5482822"/>
          </a:xfrm>
        </p:spPr>
        <p:txBody>
          <a:bodyPr>
            <a:normAutofit/>
          </a:bodyPr>
          <a:lstStyle/>
          <a:p>
            <a:endParaRPr lang="en-US" dirty="0"/>
          </a:p>
          <a:p>
            <a:endParaRPr lang="en-US" dirty="0"/>
          </a:p>
          <a:p>
            <a:endParaRPr lang="en-US" dirty="0"/>
          </a:p>
          <a:p>
            <a:r>
              <a:rPr lang="en-US" dirty="0"/>
              <a:t>Although China has been identified as a source for fentanyl and the materials to make it, most of what is seen in the Rocky Mountain region is being sourced from drug trafficking organizations located in Mexico, transporting the drug across the Southwest border</a:t>
            </a:r>
          </a:p>
          <a:p>
            <a:endParaRPr lang="en-US" dirty="0"/>
          </a:p>
          <a:p>
            <a:r>
              <a:rPr lang="en-US" dirty="0"/>
              <a:t>The amount of individual dosage units of fentanyl seized in 2021 skyrocketed to 622,507 compared to the 95 dosage units seized in 2017. Pounds of fentanyl seized increased 876% from 2017 to 2021</a:t>
            </a:r>
          </a:p>
        </p:txBody>
      </p:sp>
    </p:spTree>
    <p:extLst>
      <p:ext uri="{BB962C8B-B14F-4D97-AF65-F5344CB8AC3E}">
        <p14:creationId xmlns:p14="http://schemas.microsoft.com/office/powerpoint/2010/main" val="168489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064CA-D26B-4FEE-BA8B-003AA0EE3B03}"/>
              </a:ext>
            </a:extLst>
          </p:cNvPr>
          <p:cNvSpPr>
            <a:spLocks noGrp="1"/>
          </p:cNvSpPr>
          <p:nvPr>
            <p:ph idx="1"/>
          </p:nvPr>
        </p:nvSpPr>
        <p:spPr>
          <a:xfrm>
            <a:off x="1105231" y="758951"/>
            <a:ext cx="10324769" cy="5443065"/>
          </a:xfrm>
        </p:spPr>
        <p:txBody>
          <a:bodyPr/>
          <a:lstStyle/>
          <a:p>
            <a:pPr marL="0" indent="0">
              <a:buNone/>
            </a:pPr>
            <a:r>
              <a:rPr lang="en-US" sz="5400" dirty="0"/>
              <a:t>Seizures</a:t>
            </a:r>
          </a:p>
          <a:p>
            <a:endParaRPr lang="en-US" dirty="0"/>
          </a:p>
          <a:p>
            <a:r>
              <a:rPr lang="en-US" dirty="0"/>
              <a:t>Seizures of fentanyl dosage units were relatively low in 2017 but increased by nearly </a:t>
            </a:r>
            <a:r>
              <a:rPr lang="en-US" b="1" dirty="0"/>
              <a:t>6,553 times</a:t>
            </a:r>
            <a:r>
              <a:rPr lang="en-US" dirty="0"/>
              <a:t> in 2021. </a:t>
            </a:r>
          </a:p>
          <a:p>
            <a:endParaRPr lang="en-US" dirty="0"/>
          </a:p>
          <a:p>
            <a:r>
              <a:rPr lang="en-US" dirty="0"/>
              <a:t>Pounds of fentanyl seized also increased nearly </a:t>
            </a:r>
            <a:r>
              <a:rPr lang="en-US" b="1" dirty="0"/>
              <a:t>877%</a:t>
            </a:r>
            <a:r>
              <a:rPr lang="en-US" dirty="0"/>
              <a:t> from 2017 to 2021. </a:t>
            </a:r>
          </a:p>
          <a:p>
            <a:endParaRPr lang="en-US" dirty="0"/>
          </a:p>
          <a:p>
            <a:r>
              <a:rPr lang="en-US" dirty="0"/>
              <a:t>The amount of fentanyl seized by dosage unit and pounds were determined to be very high based on an average of 159,673 dosage units and 112 pounds seized from 2017 to 2021. </a:t>
            </a:r>
          </a:p>
        </p:txBody>
      </p:sp>
    </p:spTree>
    <p:extLst>
      <p:ext uri="{BB962C8B-B14F-4D97-AF65-F5344CB8AC3E}">
        <p14:creationId xmlns:p14="http://schemas.microsoft.com/office/powerpoint/2010/main" val="349225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3" name="Rectangle 22">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35BC7A16-3504-4D93-993E-6897B47AC5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492" y="764275"/>
            <a:ext cx="8963016" cy="5019289"/>
          </a:xfrm>
          <a:prstGeom prst="rect">
            <a:avLst/>
          </a:prstGeom>
        </p:spPr>
      </p:pic>
      <p:sp>
        <p:nvSpPr>
          <p:cNvPr id="25"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393628986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LightSeedLeftStep">
      <a:dk1>
        <a:srgbClr val="000000"/>
      </a:dk1>
      <a:lt1>
        <a:srgbClr val="FFFFFF"/>
      </a:lt1>
      <a:dk2>
        <a:srgbClr val="243641"/>
      </a:dk2>
      <a:lt2>
        <a:srgbClr val="E4E8E2"/>
      </a:lt2>
      <a:accent1>
        <a:srgbClr val="B495C7"/>
      </a:accent1>
      <a:accent2>
        <a:srgbClr val="8B7EBB"/>
      </a:accent2>
      <a:accent3>
        <a:srgbClr val="95A0C7"/>
      </a:accent3>
      <a:accent4>
        <a:srgbClr val="7EA4BB"/>
      </a:accent4>
      <a:accent5>
        <a:srgbClr val="81ACAA"/>
      </a:accent5>
      <a:accent6>
        <a:srgbClr val="75AE94"/>
      </a:accent6>
      <a:hlink>
        <a:srgbClr val="6A8D55"/>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241</TotalTime>
  <Words>989</Words>
  <Application>Microsoft Office PowerPoint</Application>
  <PresentationFormat>Widescreen</PresentationFormat>
  <Paragraphs>76</Paragraphs>
  <Slides>22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Century Gothic</vt:lpstr>
      <vt:lpstr>Elephant</vt:lpstr>
      <vt:lpstr>Tw Cen MT</vt:lpstr>
      <vt:lpstr>Tw Cen MT Condensed</vt:lpstr>
      <vt:lpstr>Wingdings 3</vt:lpstr>
      <vt:lpstr>BrushVTI</vt:lpstr>
      <vt:lpstr>Integral</vt:lpstr>
      <vt:lpstr>Fentanyl</vt:lpstr>
      <vt:lpstr>RMHIDTA (Rocky Mountain High Intensity Drug Trafficking Area)</vt:lpstr>
      <vt:lpstr>Drug Task Forces</vt:lpstr>
      <vt:lpstr>Area of Responsibility</vt:lpstr>
      <vt:lpstr>PowerPoint Presentation</vt:lpstr>
      <vt:lpstr>Population</vt:lpstr>
      <vt:lpstr>Most significant threat.</vt:lpstr>
      <vt:lpstr>PowerPoint Presentation</vt:lpstr>
      <vt:lpstr>PowerPoint Presentation</vt:lpstr>
      <vt:lpstr>Prices</vt:lpstr>
      <vt:lpstr>Crime</vt:lpstr>
      <vt:lpstr>Violent Crime</vt:lpstr>
      <vt:lpstr>DeathS</vt:lpstr>
      <vt:lpstr>Drug Overdose Dashboard-Wyoming Department of Health</vt:lpstr>
      <vt:lpstr>Wyoming Overdoses for the moNTh of May, 2023</vt:lpstr>
      <vt:lpstr>Year to Date Fatal Overdoses:</vt:lpstr>
      <vt:lpstr>PowerPoint Presentation</vt:lpstr>
      <vt:lpstr>PowerPoint Presentation</vt:lpstr>
      <vt:lpstr>PowerPoint Presentation</vt:lpstr>
      <vt:lpstr>Wyoming Department of Health</vt:lpstr>
      <vt:lpstr>Sources:</vt:lpstr>
      <vt:lpstr>Questions?</vt:lpstr>
    </vt:vector>
  </TitlesOfParts>
  <Company>City of Laramie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dc:title>
  <dc:creator>Louis Cirillo</dc:creator>
  <cp:lastModifiedBy>Brian R. Browne</cp:lastModifiedBy>
  <cp:revision>7</cp:revision>
  <dcterms:created xsi:type="dcterms:W3CDTF">2023-01-25T23:35:15Z</dcterms:created>
  <dcterms:modified xsi:type="dcterms:W3CDTF">2023-07-06T19:41:54Z</dcterms:modified>
</cp:coreProperties>
</file>